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57" r:id="rId2"/>
    <p:sldId id="259" r:id="rId3"/>
    <p:sldId id="279" r:id="rId4"/>
    <p:sldId id="260" r:id="rId5"/>
    <p:sldId id="261" r:id="rId6"/>
    <p:sldId id="258" r:id="rId7"/>
    <p:sldId id="290" r:id="rId8"/>
    <p:sldId id="291" r:id="rId9"/>
    <p:sldId id="292" r:id="rId10"/>
    <p:sldId id="303" r:id="rId11"/>
    <p:sldId id="266" r:id="rId12"/>
    <p:sldId id="267" r:id="rId13"/>
    <p:sldId id="268" r:id="rId14"/>
    <p:sldId id="285" r:id="rId15"/>
    <p:sldId id="269" r:id="rId16"/>
    <p:sldId id="272" r:id="rId17"/>
    <p:sldId id="270" r:id="rId18"/>
    <p:sldId id="294" r:id="rId19"/>
    <p:sldId id="295" r:id="rId20"/>
    <p:sldId id="296" r:id="rId21"/>
    <p:sldId id="280" r:id="rId22"/>
    <p:sldId id="287" r:id="rId23"/>
    <p:sldId id="300" r:id="rId24"/>
    <p:sldId id="301" r:id="rId25"/>
    <p:sldId id="273" r:id="rId26"/>
    <p:sldId id="274" r:id="rId2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7747D45-EF6D-458A-A47C-8888223AD745}" type="datetimeFigureOut">
              <a:rPr lang="en-US"/>
              <a:pPr/>
              <a:t>11/9/2015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F51C8DB-E4F8-4A78-A3E6-5C23645696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7554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42684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947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9136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4430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9714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ea typeface="ＭＳ Ｐゴシック" pitchFamily="34" charset="-128"/>
              </a:rPr>
              <a:t>Do you understand that is the law ?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ea typeface="ＭＳ Ｐゴシック" pitchFamily="34" charset="-128"/>
              </a:rPr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ea typeface="ＭＳ Ｐゴシック" pitchFamily="34" charset="-128"/>
              </a:rPr>
              <a:t>Can  you commit to me that ...?</a:t>
            </a:r>
          </a:p>
          <a:p>
            <a:pPr eaLnBrk="1" hangingPunct="1">
              <a:spcBef>
                <a:spcPct val="0"/>
              </a:spcBef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ea typeface="ＭＳ Ｐゴシック" pitchFamily="34" charset="-128"/>
              </a:rPr>
              <a:t>Everyone seen the signs </a:t>
            </a:r>
            <a:r>
              <a:rPr lang="ja-JP" altLang="en-US" b="1" smtClean="0">
                <a:ea typeface="ＭＳ Ｐゴシック" pitchFamily="34" charset="-128"/>
              </a:rPr>
              <a:t>“</a:t>
            </a:r>
            <a:r>
              <a:rPr lang="en-US" altLang="ja-JP" b="1" smtClean="0">
                <a:ea typeface="ＭＳ Ｐゴシック" pitchFamily="34" charset="-128"/>
              </a:rPr>
              <a:t>if you drink, don</a:t>
            </a:r>
            <a:r>
              <a:rPr lang="ja-JP" altLang="en-US" b="1" smtClean="0">
                <a:ea typeface="ＭＳ Ｐゴシック" pitchFamily="34" charset="-128"/>
              </a:rPr>
              <a:t>’</a:t>
            </a:r>
            <a:r>
              <a:rPr lang="en-US" altLang="ja-JP" b="1" smtClean="0">
                <a:ea typeface="ＭＳ Ｐゴシック" pitchFamily="34" charset="-128"/>
              </a:rPr>
              <a:t>t drive</a:t>
            </a:r>
            <a:r>
              <a:rPr lang="ja-JP" altLang="en-US" b="1" smtClean="0">
                <a:ea typeface="ＭＳ Ｐゴシック" pitchFamily="34" charset="-128"/>
              </a:rPr>
              <a:t>”</a:t>
            </a:r>
            <a:endParaRPr lang="en-US" altLang="ja-JP" b="1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ea typeface="ＭＳ Ｐゴシック" pitchFamily="34" charset="-128"/>
              </a:rPr>
              <a:t>Recognize that is NOT the law ?</a:t>
            </a:r>
          </a:p>
          <a:p>
            <a:pPr eaLnBrk="1" hangingPunct="1">
              <a:spcBef>
                <a:spcPct val="0"/>
              </a:spcBef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ea typeface="ＭＳ Ｐゴシック" pitchFamily="34" charset="-128"/>
              </a:rPr>
              <a:t>Does anyone believe that the law should be that way ?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49342D-FC48-43BF-A070-4C6B96BB5AC0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6BBB43-195F-430A-A23C-3171AA041958}" type="slidenum">
              <a:rPr lang="en-US"/>
              <a:pPr/>
              <a:t>19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ea typeface="ＭＳ Ｐゴシック" pitchFamily="34" charset="-128"/>
              </a:rPr>
              <a:t>Duty to talk about it now</a:t>
            </a:r>
          </a:p>
          <a:p>
            <a:pPr eaLnBrk="1" hangingPunct="1">
              <a:spcBef>
                <a:spcPct val="0"/>
              </a:spcBef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ea typeface="ＭＳ Ｐゴシック" pitchFamily="34" charset="-128"/>
              </a:rPr>
              <a:t>Hope and believe that we will not get  there, but law requires it to be discussed now</a:t>
            </a:r>
          </a:p>
          <a:p>
            <a:pPr eaLnBrk="1" hangingPunct="1">
              <a:spcBef>
                <a:spcPct val="0"/>
              </a:spcBef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ea typeface="ＭＳ Ｐゴシック" pitchFamily="34" charset="-128"/>
              </a:rPr>
              <a:t>Two Possible Phases to a trial</a:t>
            </a:r>
          </a:p>
          <a:p>
            <a:pPr eaLnBrk="1" hangingPunct="1">
              <a:spcBef>
                <a:spcPct val="0"/>
              </a:spcBef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ea typeface="ＭＳ Ｐゴシック" pitchFamily="34" charset="-128"/>
              </a:rPr>
              <a:t>	Guilt innocence</a:t>
            </a:r>
          </a:p>
          <a:p>
            <a:pPr eaLnBrk="1" hangingPunct="1">
              <a:spcBef>
                <a:spcPct val="0"/>
              </a:spcBef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ea typeface="ＭＳ Ｐゴシック" pitchFamily="34" charset="-128"/>
              </a:rPr>
              <a:t>	Punishment</a:t>
            </a:r>
          </a:p>
          <a:p>
            <a:pPr eaLnBrk="1" hangingPunct="1">
              <a:spcBef>
                <a:spcPct val="0"/>
              </a:spcBef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ea typeface="ＭＳ Ｐゴシック" pitchFamily="34" charset="-128"/>
              </a:rPr>
              <a:t>Seat Belt</a:t>
            </a:r>
          </a:p>
          <a:p>
            <a:pPr eaLnBrk="1" hangingPunct="1">
              <a:spcBef>
                <a:spcPct val="0"/>
              </a:spcBef>
            </a:pPr>
            <a:endParaRPr lang="en-US" b="1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b="1" smtClean="0">
                <a:ea typeface="ＭＳ Ｐゴシック" pitchFamily="34" charset="-128"/>
              </a:rPr>
              <a:t>Insurance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Studies have shown that people with a strong family support and who complete treatment and counseling programs are much less likely to commit another crime, than those who complete a prison sentence.  Juror #3, do you agree or disagree with these studies? 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6EF618-7753-4470-80AE-9C98B43F7902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0767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966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740D11-55E3-45B0-96B7-0D1F14A9DA23}" type="slidenum">
              <a:rPr lang="en-US"/>
              <a:pPr/>
              <a:t>24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b="1" smtClean="0">
                <a:ea typeface="ＭＳ Ｐゴシック" pitchFamily="34" charset="-128"/>
              </a:rPr>
              <a:t>Cover DC Objections</a:t>
            </a:r>
          </a:p>
          <a:p>
            <a:pPr eaLnBrk="1" hangingPunct="1">
              <a:spcBef>
                <a:spcPct val="0"/>
              </a:spcBef>
            </a:pPr>
            <a:endParaRPr lang="en-US" b="1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8221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391279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4136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0915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092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252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5245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2808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6191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1C8DB-E4F8-4A78-A3E6-5C236456969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38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84DB2B6-FC47-41CD-9D9D-F60399FD9D5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B2B6-FC47-41CD-9D9D-F60399FD9D5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84DB2B6-FC47-41CD-9D9D-F60399FD9D5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84DB2B6-FC47-41CD-9D9D-F60399FD9D5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84DB2B6-FC47-41CD-9D9D-F60399FD9D5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84DB2B6-FC47-41CD-9D9D-F60399FD9D5A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0F9E38E-9D9A-416D-932E-5B6052E671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"/>
            <a:lum/>
          </a:blip>
          <a:srcRect/>
          <a:stretch>
            <a:fillRect t="5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/>
              <a:t/>
            </a:r>
            <a:br>
              <a:rPr lang="en-US" sz="7300" b="1" dirty="0"/>
            </a:br>
            <a:r>
              <a:rPr lang="en-US" sz="5600" b="1" dirty="0">
                <a:solidFill>
                  <a:srgbClr val="00B0F0"/>
                </a:solidFill>
                <a:latin typeface="Arial Black" pitchFamily="34" charset="0"/>
              </a:rPr>
              <a:t>STATE OF TEXAS</a:t>
            </a:r>
            <a:br>
              <a:rPr lang="en-US" sz="5600" b="1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en-US" sz="5600" b="1" dirty="0">
                <a:solidFill>
                  <a:srgbClr val="00B0F0"/>
                </a:solidFill>
                <a:latin typeface="Arial Black" pitchFamily="34" charset="0"/>
              </a:rPr>
              <a:t>v</a:t>
            </a:r>
            <a:br>
              <a:rPr lang="en-US" sz="5600" b="1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en-US" sz="5600" b="1" dirty="0" smtClean="0">
                <a:solidFill>
                  <a:srgbClr val="00B0F0"/>
                </a:solidFill>
                <a:latin typeface="Arial Black"/>
              </a:rPr>
              <a:t>CLAIRE JOHNSON</a:t>
            </a:r>
            <a:r>
              <a:rPr lang="en-US" sz="5600" b="1" dirty="0">
                <a:solidFill>
                  <a:srgbClr val="00B0F0"/>
                </a:solidFill>
                <a:latin typeface="Arial Black"/>
              </a:rPr>
              <a:t/>
            </a:r>
            <a:br>
              <a:rPr lang="en-US" sz="5600" b="1" dirty="0">
                <a:solidFill>
                  <a:srgbClr val="00B0F0"/>
                </a:solidFill>
                <a:latin typeface="Arial Black"/>
              </a:rPr>
            </a:br>
            <a:r>
              <a:rPr lang="en-US" sz="5600" b="1" dirty="0">
                <a:solidFill>
                  <a:srgbClr val="00B0F0"/>
                </a:solidFill>
                <a:latin typeface="Arial Black"/>
              </a:rPr>
              <a:t/>
            </a:r>
            <a:br>
              <a:rPr lang="en-US" sz="5600" b="1" dirty="0">
                <a:solidFill>
                  <a:srgbClr val="00B0F0"/>
                </a:solidFill>
                <a:latin typeface="Arial Black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799" y="5867400"/>
            <a:ext cx="45719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WHO HAS</a:t>
            </a:r>
            <a:r>
              <a:rPr lang="en-US" sz="8000" b="1" dirty="0" smtClean="0"/>
              <a:t>?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smtClean="0"/>
              <a:t>CONSUMED ALCOHOL AND THEN DRIVEN IN THE PAST YEAR WITH A CHILD IN THE CAR?</a:t>
            </a:r>
            <a:endParaRPr lang="en-US" sz="4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RELATED TO?</a:t>
            </a:r>
            <a:endParaRPr lang="en-US" sz="6000" b="1" dirty="0"/>
          </a:p>
        </p:txBody>
      </p:sp>
      <p:pic>
        <p:nvPicPr>
          <p:cNvPr id="6" name="Content Placeholder 5" descr="police_badg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2209800"/>
            <a:ext cx="3330575" cy="3330575"/>
          </a:xfrm>
        </p:spPr>
      </p:pic>
      <p:pic>
        <p:nvPicPr>
          <p:cNvPr id="7" name="Picture 6" descr="HCD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2209800"/>
            <a:ext cx="36576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NORMAL v AVERAGE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		SIZE 6				SIZE 10</a:t>
            </a:r>
            <a:endParaRPr lang="en-US" dirty="0"/>
          </a:p>
        </p:txBody>
      </p:sp>
      <p:pic>
        <p:nvPicPr>
          <p:cNvPr id="4" name="Picture 3" descr="Nike-Air-Jordan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505200"/>
            <a:ext cx="2743200" cy="2057400"/>
          </a:xfrm>
          <a:prstGeom prst="rect">
            <a:avLst/>
          </a:prstGeom>
        </p:spPr>
      </p:pic>
      <p:pic>
        <p:nvPicPr>
          <p:cNvPr id="5" name="Picture 4" descr="Nike-Air-Jordan-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2133600"/>
            <a:ext cx="4800600" cy="360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verage Huma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09800" y="533400"/>
            <a:ext cx="4800600" cy="6104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b="1"/>
              <a:t>AT THE </a:t>
            </a:r>
            <a:r>
              <a:rPr lang="en-US" sz="5400" b="1" u="sng"/>
              <a:t>TIME OF DRIVING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Retrograde Extrapolation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/>
              <a:t>Factors that Can Affect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9692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YOU FEEL ABOUT POLICE LABS?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 marL="64008" indent="0">
              <a:buNone/>
            </a:pPr>
            <a:r>
              <a:rPr lang="en-US" dirty="0"/>
              <a:t>NEVER                                                          ALWAYS</a:t>
            </a:r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ca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276600"/>
            <a:ext cx="8880088" cy="1213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 smtClean="0"/>
              <a:t>PRESUMPTION OF INNOCENCE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854608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000" dirty="0" smtClean="0"/>
              <a:t>INNOCENT						  			         GUILTY</a:t>
            </a:r>
          </a:p>
        </p:txBody>
      </p:sp>
      <p:pic>
        <p:nvPicPr>
          <p:cNvPr id="4" name="Picture 3" descr="Scale zer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18065"/>
            <a:ext cx="9144000" cy="3621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burden-of-proof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360405" y="228600"/>
            <a:ext cx="9575771" cy="6073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7200" b="1" dirty="0" smtClean="0">
                <a:effectLst/>
                <a:ea typeface="ＭＳ Ｐゴシック" pitchFamily="34" charset="-128"/>
              </a:rPr>
              <a:t>THE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70000"/>
              </a:lnSpc>
            </a:pPr>
            <a:endParaRPr lang="en-US" altLang="ja-JP" sz="2000" u="sng" dirty="0" smtClean="0">
              <a:ea typeface="ＭＳ Ｐゴシック" pitchFamily="34" charset="-128"/>
            </a:endParaRPr>
          </a:p>
          <a:p>
            <a:pPr>
              <a:lnSpc>
                <a:spcPct val="70000"/>
              </a:lnSpc>
            </a:pPr>
            <a:endParaRPr lang="en-US" altLang="ja-JP" sz="2000" u="sng" dirty="0" smtClean="0">
              <a:ea typeface="ＭＳ Ｐゴシック" pitchFamily="34" charset="-128"/>
            </a:endParaRPr>
          </a:p>
          <a:p>
            <a:pPr>
              <a:lnSpc>
                <a:spcPct val="70000"/>
              </a:lnSpc>
            </a:pPr>
            <a:r>
              <a:rPr lang="ja-JP" altLang="en-US" sz="2000" u="sng" smtClean="0">
                <a:ea typeface="ＭＳ Ｐゴシック" pitchFamily="34" charset="-128"/>
              </a:rPr>
              <a:t>“</a:t>
            </a:r>
            <a:r>
              <a:rPr lang="en-US" altLang="ja-JP" sz="2000" u="sng" dirty="0" smtClean="0">
                <a:ea typeface="ＭＳ Ｐゴシック" pitchFamily="34" charset="-128"/>
              </a:rPr>
              <a:t>NOT GUILTY</a:t>
            </a:r>
            <a:r>
              <a:rPr lang="ja-JP" altLang="en-US" sz="2000" u="sng" smtClean="0">
                <a:ea typeface="ＭＳ Ｐゴシック" pitchFamily="34" charset="-128"/>
              </a:rPr>
              <a:t>”</a:t>
            </a:r>
            <a:r>
              <a:rPr lang="en-US" altLang="ja-JP" sz="2000" u="sng" dirty="0" smtClean="0">
                <a:ea typeface="ＭＳ Ｐゴシック" pitchFamily="34" charset="-128"/>
              </a:rPr>
              <a:t> </a:t>
            </a:r>
            <a:r>
              <a:rPr lang="en-US" altLang="ja-JP" sz="2000" i="1" u="sng" dirty="0" smtClean="0">
                <a:ea typeface="ＭＳ Ｐゴシック" pitchFamily="34" charset="-128"/>
              </a:rPr>
              <a:t>if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dirty="0" smtClean="0">
                <a:solidFill>
                  <a:srgbClr val="FFFF00"/>
                </a:solidFill>
                <a:ea typeface="ＭＳ Ｐゴシック" pitchFamily="34" charset="-128"/>
              </a:rPr>
              <a:t>Operation</a:t>
            </a:r>
            <a:r>
              <a:rPr lang="en-US" sz="2000" dirty="0" smtClean="0">
                <a:ea typeface="ＭＳ Ｐゴシック" pitchFamily="34" charset="-128"/>
              </a:rPr>
              <a:t> not proven Beyond a Reasonable Doubt</a:t>
            </a:r>
          </a:p>
          <a:p>
            <a:pPr lvl="1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>
              <a:lnSpc>
                <a:spcPct val="70000"/>
              </a:lnSpc>
            </a:pPr>
            <a:r>
              <a:rPr lang="ja-JP" altLang="en-US" sz="2000" u="sng" smtClean="0">
                <a:ea typeface="ＭＳ Ｐゴシック" pitchFamily="34" charset="-128"/>
              </a:rPr>
              <a:t>“</a:t>
            </a:r>
            <a:r>
              <a:rPr lang="en-US" altLang="ja-JP" sz="2000" u="sng" dirty="0" smtClean="0">
                <a:ea typeface="ＭＳ Ｐゴシック" pitchFamily="34" charset="-128"/>
              </a:rPr>
              <a:t>NOT GUILTY</a:t>
            </a:r>
            <a:r>
              <a:rPr lang="ja-JP" altLang="en-US" sz="2000" u="sng" smtClean="0">
                <a:ea typeface="ＭＳ Ｐゴシック" pitchFamily="34" charset="-128"/>
              </a:rPr>
              <a:t>”</a:t>
            </a:r>
            <a:r>
              <a:rPr lang="en-US" altLang="ja-JP" sz="2000" u="sng" dirty="0" smtClean="0">
                <a:ea typeface="ＭＳ Ｐゴシック" pitchFamily="34" charset="-128"/>
              </a:rPr>
              <a:t> </a:t>
            </a:r>
            <a:r>
              <a:rPr lang="en-US" altLang="ja-JP" sz="2000" i="1" u="sng" dirty="0" smtClean="0">
                <a:ea typeface="ＭＳ Ｐゴシック" pitchFamily="34" charset="-128"/>
              </a:rPr>
              <a:t>if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dirty="0" smtClean="0">
                <a:solidFill>
                  <a:srgbClr val="FFFF00"/>
                </a:solidFill>
                <a:ea typeface="ＭＳ Ｐゴシック" pitchFamily="34" charset="-128"/>
              </a:rPr>
              <a:t>Intoxication</a:t>
            </a:r>
            <a:r>
              <a:rPr lang="en-US" sz="2000" dirty="0" smtClean="0">
                <a:ea typeface="ＭＳ Ｐゴシック" pitchFamily="34" charset="-128"/>
              </a:rPr>
              <a:t> not proven Beyond a Reasonable Doubt </a:t>
            </a:r>
          </a:p>
          <a:p>
            <a:pPr lvl="1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sz="2000" dirty="0" smtClean="0">
              <a:ea typeface="ＭＳ Ｐゴシック" pitchFamily="34" charset="-128"/>
            </a:endParaRPr>
          </a:p>
          <a:p>
            <a:pPr eaLnBrk="1" hangingPunct="1">
              <a:lnSpc>
                <a:spcPct val="70000"/>
              </a:lnSpc>
            </a:pPr>
            <a:r>
              <a:rPr lang="ja-JP" altLang="en-US" sz="2000" u="sng" smtClean="0">
                <a:ea typeface="ＭＳ Ｐゴシック" pitchFamily="34" charset="-128"/>
              </a:rPr>
              <a:t>“</a:t>
            </a:r>
            <a:r>
              <a:rPr lang="en-US" altLang="ja-JP" sz="2000" u="sng" dirty="0" smtClean="0">
                <a:ea typeface="ＭＳ Ｐゴシック" pitchFamily="34" charset="-128"/>
              </a:rPr>
              <a:t>NOT GUILTY</a:t>
            </a:r>
            <a:r>
              <a:rPr lang="ja-JP" altLang="en-US" sz="2000" u="sng" smtClean="0">
                <a:ea typeface="ＭＳ Ｐゴシック" pitchFamily="34" charset="-128"/>
              </a:rPr>
              <a:t>”</a:t>
            </a:r>
            <a:r>
              <a:rPr lang="en-US" altLang="ja-JP" sz="2000" u="sng" dirty="0" smtClean="0">
                <a:ea typeface="ＭＳ Ｐゴシック" pitchFamily="34" charset="-128"/>
              </a:rPr>
              <a:t> </a:t>
            </a:r>
            <a:r>
              <a:rPr lang="en-US" altLang="ja-JP" sz="2000" i="1" u="sng" dirty="0" smtClean="0">
                <a:ea typeface="ＭＳ Ｐゴシック" pitchFamily="34" charset="-128"/>
              </a:rPr>
              <a:t>if 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000" dirty="0" smtClean="0">
                <a:solidFill>
                  <a:srgbClr val="FFFF00"/>
                </a:solidFill>
                <a:ea typeface="ＭＳ Ｐゴシック" pitchFamily="34" charset="-128"/>
              </a:rPr>
              <a:t>ANY of the elements </a:t>
            </a:r>
            <a:r>
              <a:rPr lang="en-US" sz="2000" dirty="0" smtClean="0">
                <a:ea typeface="ＭＳ Ｐゴシック" pitchFamily="34" charset="-128"/>
              </a:rPr>
              <a:t>alleged not proven Beyond a Reasonable Doubt</a:t>
            </a:r>
          </a:p>
        </p:txBody>
      </p:sp>
      <p:sp>
        <p:nvSpPr>
          <p:cNvPr id="2355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4800" b="1" dirty="0" smtClean="0">
                <a:effectLst/>
                <a:ea typeface="ＭＳ Ｐゴシック" pitchFamily="34" charset="-128"/>
              </a:rPr>
              <a:t>PURPOSES OF PUNISHMENT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09600" indent="-609600" eaLnBrk="1" hangingPunct="1">
              <a:buFont typeface="Wingdings" pitchFamily="2" charset="2"/>
              <a:buAutoNum type="arabicParenR"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34" charset="-128"/>
              </a:rPr>
              <a:t>Rehabilitation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34" charset="-128"/>
              </a:rPr>
              <a:t>	Train, educate, assist to enable offender to live productive life</a:t>
            </a:r>
          </a:p>
          <a:p>
            <a:pPr marL="609600" indent="-609600" eaLnBrk="1" hangingPunct="1">
              <a:buFont typeface="Wingdings" pitchFamily="2" charset="2"/>
              <a:buAutoNum type="arabicParenR"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34" charset="-128"/>
              </a:rPr>
              <a:t>Deterrence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34" charset="-128"/>
              </a:rPr>
              <a:t>	Keep offender and others from committing similar offenses in the future</a:t>
            </a:r>
          </a:p>
          <a:p>
            <a:pPr marL="609600" indent="-609600" eaLnBrk="1" hangingPunct="1">
              <a:buFont typeface="Wingdings" pitchFamily="2" charset="2"/>
              <a:buAutoNum type="arabicParenR"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34" charset="-128"/>
              </a:rPr>
              <a:t>Retribution	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34" charset="-128"/>
              </a:rPr>
              <a:t>	Old Testament: </a:t>
            </a:r>
            <a:r>
              <a:rPr lang="ja-JP" alt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34" charset="-128"/>
              </a:rPr>
              <a:t>“</a:t>
            </a:r>
            <a:r>
              <a:rPr lang="en-US" altLang="ja-JP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34" charset="-128"/>
              </a:rPr>
              <a:t>Eye for an Eye</a:t>
            </a:r>
            <a:r>
              <a:rPr lang="ja-JP" altLang="en-US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34" charset="-128"/>
              </a:rPr>
              <a:t>”</a:t>
            </a:r>
            <a:endParaRPr lang="en-US" altLang="ja-JP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34" charset="-128"/>
            </a:endParaRPr>
          </a:p>
          <a:p>
            <a:pPr marL="609600" indent="-609600" eaLnBrk="1" hangingPunct="1">
              <a:buFont typeface="Wingdings" pitchFamily="2" charset="2"/>
              <a:buAutoNum type="arabicParenR"/>
            </a:pPr>
            <a:endParaRPr lang="en-US" dirty="0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4403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9600" b="1" dirty="0" smtClean="0"/>
              <a:t>DRINKING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Drink, Drive, Go to Jail</a:t>
            </a:r>
          </a:p>
          <a:p>
            <a:r>
              <a:rPr lang="en-US" sz="2400" dirty="0" smtClean="0"/>
              <a:t>Drive Sober or Get Pulled Over</a:t>
            </a:r>
          </a:p>
          <a:p>
            <a:r>
              <a:rPr lang="en-US" sz="2400" dirty="0" smtClean="0"/>
              <a:t>Going Out Tonight, So Are We</a:t>
            </a:r>
            <a:endParaRPr lang="en-US" sz="2400" dirty="0"/>
          </a:p>
        </p:txBody>
      </p:sp>
      <p:pic>
        <p:nvPicPr>
          <p:cNvPr id="5" name="Picture 4" descr="drivesober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886200"/>
            <a:ext cx="4457700" cy="2971800"/>
          </a:xfrm>
          <a:prstGeom prst="rect">
            <a:avLst/>
          </a:prstGeom>
        </p:spPr>
      </p:pic>
      <p:pic>
        <p:nvPicPr>
          <p:cNvPr id="7" name="Picture 6" descr="Drink Drive Billbo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sz="4800" b="1" dirty="0" smtClean="0">
                <a:effectLst/>
                <a:ea typeface="ＭＳ Ｐゴシック" pitchFamily="34" charset="-128"/>
              </a:rPr>
              <a:t>BENEFITS OF PROBATION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64E2"/>
                  </a:outerShdw>
                </a:effectLst>
                <a:latin typeface="Arial" charset="0"/>
              </a:rPr>
              <a:t>	</a:t>
            </a:r>
            <a:r>
              <a:rPr lang="en-US" sz="2800" i="1" dirty="0">
                <a:effectLst>
                  <a:outerShdw blurRad="38100" dist="38100" dir="2700000" algn="tl">
                    <a:srgbClr val="0064E2"/>
                  </a:outerShdw>
                </a:effectLst>
                <a:latin typeface="Arial" charset="0"/>
              </a:rPr>
              <a:t>	</a:t>
            </a:r>
            <a:r>
              <a:rPr lang="en-US" sz="4800" i="1" dirty="0" smtClean="0">
                <a:effectLst>
                  <a:outerShdw blurRad="38100" dist="38100" dir="2700000" algn="tl">
                    <a:srgbClr val="0064E2"/>
                  </a:outerShdw>
                </a:effectLst>
                <a:latin typeface="Arial" charset="0"/>
              </a:rPr>
              <a:t>What </a:t>
            </a:r>
            <a:r>
              <a:rPr lang="en-US" sz="4800" i="1" dirty="0">
                <a:effectLst>
                  <a:outerShdw blurRad="38100" dist="38100" dir="2700000" algn="tl">
                    <a:srgbClr val="0064E2"/>
                  </a:outerShdw>
                </a:effectLst>
                <a:latin typeface="Arial" charset="0"/>
              </a:rPr>
              <a:t>are some of the benefits of placing someone on probation for an offense as opposed to sending them to prison ?</a:t>
            </a:r>
          </a:p>
          <a:p>
            <a:pPr eaLnBrk="1" hangingPunct="1">
              <a:lnSpc>
                <a:spcPct val="90000"/>
              </a:lnSpc>
              <a:buFont typeface="Wingdings" charset="0"/>
              <a:buChar char=""/>
              <a:defRPr/>
            </a:pPr>
            <a:endParaRPr lang="en-US" sz="2800" i="1" dirty="0">
              <a:effectLst>
                <a:outerShdw blurRad="38100" dist="38100" dir="2700000" algn="tl">
                  <a:srgbClr val="0064E2"/>
                </a:outerShdw>
              </a:effectLst>
              <a:latin typeface="Arial" charset="0"/>
            </a:endParaRPr>
          </a:p>
        </p:txBody>
      </p:sp>
      <p:sp>
        <p:nvSpPr>
          <p:cNvPr id="46083" name="Date Placeholder 1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/>
              <a:t>PUNISHMENT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Century Gothic" charset="0"/>
            </a:endParaRPr>
          </a:p>
          <a:p>
            <a:r>
              <a:rPr lang="en-US" dirty="0" smtClean="0">
                <a:latin typeface="Century Gothic" charset="0"/>
              </a:rPr>
              <a:t>DWI with a CHILD </a:t>
            </a:r>
            <a:r>
              <a:rPr lang="en-US" sz="1800" dirty="0" smtClean="0">
                <a:latin typeface="Century Gothic" charset="0"/>
              </a:rPr>
              <a:t>(</a:t>
            </a:r>
            <a:r>
              <a:rPr lang="en-US" sz="1800" dirty="0" smtClean="0">
                <a:latin typeface="Century Gothic" charset="0"/>
              </a:rPr>
              <a:t>STATE JAIL FELONY</a:t>
            </a:r>
            <a:r>
              <a:rPr lang="en-US" sz="1800" dirty="0" smtClean="0">
                <a:latin typeface="Century Gothic" charset="0"/>
              </a:rPr>
              <a:t>)</a:t>
            </a:r>
            <a:endParaRPr lang="en-US" sz="1800" dirty="0" smtClean="0">
              <a:latin typeface="Century Gothic" charset="0"/>
            </a:endParaRPr>
          </a:p>
          <a:p>
            <a:pPr>
              <a:buNone/>
            </a:pPr>
            <a:r>
              <a:rPr lang="en-US" dirty="0" smtClean="0">
                <a:latin typeface="Century Gothic" charset="0"/>
              </a:rPr>
              <a:t> </a:t>
            </a:r>
            <a:endParaRPr lang="en-US" dirty="0">
              <a:latin typeface="Century Gothic" charset="0"/>
            </a:endParaRPr>
          </a:p>
          <a:p>
            <a:pPr lvl="1"/>
            <a:r>
              <a:rPr lang="en-US" dirty="0" smtClean="0">
                <a:latin typeface="Century Gothic" charset="0"/>
              </a:rPr>
              <a:t>6mos</a:t>
            </a:r>
            <a:r>
              <a:rPr lang="en-US" dirty="0" smtClean="0">
                <a:latin typeface="Century Gothic" charset="0"/>
              </a:rPr>
              <a:t>-2 </a:t>
            </a:r>
            <a:r>
              <a:rPr lang="en-US" dirty="0">
                <a:latin typeface="Century Gothic" charset="0"/>
              </a:rPr>
              <a:t>Years </a:t>
            </a:r>
            <a:r>
              <a:rPr lang="en-US" dirty="0" smtClean="0">
                <a:latin typeface="Century Gothic" charset="0"/>
              </a:rPr>
              <a:t>STATE JAIL</a:t>
            </a:r>
            <a:r>
              <a:rPr lang="en-US" dirty="0" smtClean="0">
                <a:latin typeface="Century Gothic" charset="0"/>
              </a:rPr>
              <a:t> </a:t>
            </a:r>
            <a:endParaRPr lang="en-US" dirty="0" smtClean="0">
              <a:latin typeface="Century Gothic" charset="0"/>
            </a:endParaRPr>
          </a:p>
          <a:p>
            <a:pPr lvl="1"/>
            <a:r>
              <a:rPr lang="en-US" dirty="0" smtClean="0">
                <a:latin typeface="Century Gothic" charset="0"/>
              </a:rPr>
              <a:t>or</a:t>
            </a:r>
            <a:endParaRPr lang="en-US" dirty="0">
              <a:latin typeface="Century Gothic" charset="0"/>
            </a:endParaRPr>
          </a:p>
          <a:p>
            <a:pPr lvl="1"/>
            <a:r>
              <a:rPr lang="en-US" dirty="0">
                <a:latin typeface="Century Gothic" charset="0"/>
              </a:rPr>
              <a:t>2-10 Years Probation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258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/>
              <a:t>PUNISHMENT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r>
              <a:rPr lang="en-US" dirty="0"/>
              <a:t>DWI </a:t>
            </a:r>
            <a:r>
              <a:rPr lang="en-US" sz="1800" dirty="0"/>
              <a:t>(Class B Misdemeanor</a:t>
            </a:r>
            <a:r>
              <a:rPr lang="en-US" sz="1800" dirty="0" smtClean="0"/>
              <a:t>)</a:t>
            </a:r>
          </a:p>
          <a:p>
            <a:endParaRPr lang="en-US" sz="1800" dirty="0"/>
          </a:p>
          <a:p>
            <a:pPr lvl="1"/>
            <a:r>
              <a:rPr lang="en-US" dirty="0"/>
              <a:t>3-180 Days </a:t>
            </a:r>
            <a:r>
              <a:rPr lang="en-US" dirty="0" smtClean="0"/>
              <a:t>Jail</a:t>
            </a:r>
          </a:p>
          <a:p>
            <a:pPr lvl="1"/>
            <a:r>
              <a:rPr lang="en-US" dirty="0" smtClean="0"/>
              <a:t>or</a:t>
            </a:r>
            <a:endParaRPr lang="en-US" dirty="0"/>
          </a:p>
          <a:p>
            <a:pPr lvl="1"/>
            <a:r>
              <a:rPr lang="en-US" dirty="0"/>
              <a:t>12 Months Probation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08453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PUNISHMENT FACTORS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AGE</a:t>
            </a:r>
          </a:p>
          <a:p>
            <a:endParaRPr lang="en-US" dirty="0" smtClean="0"/>
          </a:p>
          <a:p>
            <a:r>
              <a:rPr lang="en-US" dirty="0" smtClean="0"/>
              <a:t>PRIOR BACKGROUND</a:t>
            </a:r>
          </a:p>
          <a:p>
            <a:endParaRPr lang="en-US" dirty="0" smtClean="0"/>
          </a:p>
          <a:p>
            <a:r>
              <a:rPr lang="en-US" dirty="0" smtClean="0"/>
              <a:t>INTENTIONAL OR ACCIDENT</a:t>
            </a:r>
          </a:p>
          <a:p>
            <a:endParaRPr lang="en-US" dirty="0" smtClean="0"/>
          </a:p>
          <a:p>
            <a:r>
              <a:rPr lang="en-US" dirty="0" smtClean="0"/>
              <a:t>CONDUCT DURING EVENT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FEELINGS OF FAMILY MEMBERS</a:t>
            </a:r>
          </a:p>
          <a:p>
            <a:endParaRPr lang="en-US" dirty="0" smtClean="0"/>
          </a:p>
          <a:p>
            <a:r>
              <a:rPr lang="en-US" dirty="0" smtClean="0"/>
              <a:t>LIKELIHOOD OF RE-OFFENDING</a:t>
            </a:r>
          </a:p>
          <a:p>
            <a:endParaRPr lang="en-US" dirty="0" smtClean="0"/>
          </a:p>
          <a:p>
            <a:r>
              <a:rPr lang="en-US" dirty="0" smtClean="0"/>
              <a:t>LIKELIHOOD OF COMPLYING WITH PROBATION</a:t>
            </a:r>
          </a:p>
          <a:p>
            <a:endParaRPr lang="en-US" dirty="0" smtClean="0"/>
          </a:p>
          <a:p>
            <a:r>
              <a:rPr lang="en-US" dirty="0" smtClean="0"/>
              <a:t>PRE-TRIAL BEHAVIOR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ja-JP" altLang="en-US" b="1" smtClean="0">
                <a:effectLst/>
                <a:ea typeface="ＭＳ Ｐゴシック" pitchFamily="34" charset="-128"/>
              </a:rPr>
              <a:t>“</a:t>
            </a:r>
            <a:r>
              <a:rPr lang="en-US" altLang="ja-JP" b="1" dirty="0" smtClean="0">
                <a:effectLst/>
                <a:ea typeface="ＭＳ Ｐゴシック" pitchFamily="34" charset="-128"/>
              </a:rPr>
              <a:t>GOLDEN RULE QUESTION</a:t>
            </a:r>
            <a:r>
              <a:rPr lang="ja-JP" altLang="en-US" b="1" smtClean="0">
                <a:effectLst/>
                <a:ea typeface="ＭＳ Ｐゴシック" pitchFamily="34" charset="-128"/>
              </a:rPr>
              <a:t>”</a:t>
            </a:r>
            <a:endParaRPr lang="en-US" b="1" dirty="0" smtClean="0">
              <a:effectLst/>
              <a:ea typeface="ＭＳ Ｐゴシック" pitchFamily="34" charset="-128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en-US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34" charset="-128"/>
              </a:rPr>
              <a:t>Is there ANY reason you do not believe you can be a fair and impartial juror in </a:t>
            </a:r>
            <a:r>
              <a:rPr lang="en-US" i="1" u="sng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34" charset="-128"/>
              </a:rPr>
              <a:t>THIS</a:t>
            </a:r>
            <a:r>
              <a:rPr lang="en-US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34" charset="-128"/>
              </a:rPr>
              <a:t> case ?</a:t>
            </a:r>
            <a:endParaRPr lang="en-US" i="1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mtClean="0">
              <a:effectLst>
                <a:outerShdw blurRad="38100" dist="38100" dir="2700000" algn="tl">
                  <a:srgbClr val="0064E2"/>
                </a:outerShdw>
              </a:effectLst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i="1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34" charset="-128"/>
              </a:rPr>
              <a:t>Would you want 12 people who felt and thought the same way you do acting as jurors in a case where a friend or relative was charged with this offense ?</a:t>
            </a:r>
            <a:r>
              <a:rPr lang="en-US" dirty="0" smtClean="0">
                <a:effectLst>
                  <a:outerShdw blurRad="38100" dist="38100" dir="2700000" algn="tl">
                    <a:srgbClr val="0064E2"/>
                  </a:outerShdw>
                </a:effectLst>
                <a:ea typeface="ＭＳ Ｐゴシック" pitchFamily="34" charset="-128"/>
              </a:rPr>
              <a:t> </a:t>
            </a:r>
          </a:p>
        </p:txBody>
      </p:sp>
      <p:sp>
        <p:nvSpPr>
          <p:cNvPr id="53251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/>
              <a:t>JURY SERVICE</a:t>
            </a:r>
            <a:endParaRPr lang="en-US" sz="8800" b="1" dirty="0"/>
          </a:p>
        </p:txBody>
      </p:sp>
      <p:pic>
        <p:nvPicPr>
          <p:cNvPr id="4" name="Content Placeholder 3" descr="empty jury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3962401"/>
            <a:ext cx="7147880" cy="2895600"/>
          </a:xfrm>
        </p:spPr>
      </p:pic>
      <p:pic>
        <p:nvPicPr>
          <p:cNvPr id="5" name="Picture 4" descr="gav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981200"/>
            <a:ext cx="2971800" cy="1875817"/>
          </a:xfrm>
          <a:prstGeom prst="rect">
            <a:avLst/>
          </a:prstGeom>
        </p:spPr>
      </p:pic>
      <p:pic>
        <p:nvPicPr>
          <p:cNvPr id="6" name="Picture 5" descr="Ju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1981200"/>
            <a:ext cx="3200400" cy="192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000"/>
            <a:lum/>
          </a:blip>
          <a:srcRect/>
          <a:stretch>
            <a:fillRect l="-5000" t="7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r>
              <a:rPr lang="en-US" sz="7300" b="1" dirty="0" smtClean="0"/>
              <a:t/>
            </a:r>
            <a:br>
              <a:rPr lang="en-US" sz="7300" b="1" dirty="0" smtClean="0"/>
            </a:br>
            <a:r>
              <a:rPr lang="en-US" sz="9600" b="1" dirty="0" smtClean="0">
                <a:solidFill>
                  <a:srgbClr val="00B0F0"/>
                </a:solidFill>
                <a:latin typeface="Arial Black" pitchFamily="34" charset="0"/>
              </a:rPr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8686799" y="5867400"/>
            <a:ext cx="45719" cy="258763"/>
          </a:xfrm>
        </p:spPr>
        <p:txBody>
          <a:bodyPr>
            <a:normAutofit fontScale="40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ing Ou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220" y="3032125"/>
            <a:ext cx="5796780" cy="3825875"/>
          </a:xfrm>
        </p:spPr>
      </p:pic>
      <p:pic>
        <p:nvPicPr>
          <p:cNvPr id="5" name="Picture 4" descr="MSP-Drive-Sober-or-Get-Pulled-Ov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043333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124200"/>
          </a:xfrm>
        </p:spPr>
        <p:txBody>
          <a:bodyPr>
            <a:normAutofit/>
          </a:bodyPr>
          <a:lstStyle/>
          <a:p>
            <a:r>
              <a:rPr lang="en-US" sz="6000" b="1" u="sng" dirty="0" smtClean="0"/>
              <a:t>NOT</a:t>
            </a:r>
            <a:r>
              <a:rPr lang="en-US" b="1" dirty="0" smtClean="0"/>
              <a:t> ILLEGAL TO DRINK AND THEN DRIVE; as long as you’re </a:t>
            </a:r>
            <a:r>
              <a:rPr lang="en-US" sz="5400" b="1" u="sng" dirty="0" smtClean="0"/>
              <a:t>NOT</a:t>
            </a:r>
            <a:r>
              <a:rPr lang="en-US" b="1" dirty="0" smtClean="0"/>
              <a:t> intoxicated</a:t>
            </a:r>
            <a:endParaRPr lang="en-US" b="1" dirty="0"/>
          </a:p>
        </p:txBody>
      </p:sp>
      <p:pic>
        <p:nvPicPr>
          <p:cNvPr id="4" name="Content Placeholder 3" descr="Lupe Tortill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72753" y="3657600"/>
            <a:ext cx="5271247" cy="3200400"/>
          </a:xfrm>
        </p:spPr>
      </p:pic>
      <p:pic>
        <p:nvPicPr>
          <p:cNvPr id="5" name="Picture 4" descr="Lupe Mar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657600"/>
            <a:ext cx="320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09600"/>
            <a:ext cx="6781800" cy="169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BUT…</a:t>
            </a:r>
            <a:endParaRPr lang="en-US" sz="4800" dirty="0"/>
          </a:p>
        </p:txBody>
      </p:sp>
      <p:pic>
        <p:nvPicPr>
          <p:cNvPr id="4" name="Picture 3" descr="dont-drink-and-drive-sign-k-86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752600"/>
            <a:ext cx="4191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DRINKING PATTERNS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5700" b="1" dirty="0" smtClean="0"/>
              <a:t>A.	REGULARLY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 smtClean="0"/>
              <a:t>	</a:t>
            </a:r>
            <a:r>
              <a:rPr lang="en-US" sz="5700" b="1" dirty="0" smtClean="0"/>
              <a:t>B.		OCCASIONALLY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C.	RARELY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D.	NEVER</a:t>
            </a:r>
          </a:p>
          <a:p>
            <a:pPr>
              <a:buNone/>
            </a:pPr>
            <a:endParaRPr lang="en-US" sz="3200" b="1" dirty="0" smtClean="0"/>
          </a:p>
          <a:p>
            <a:pPr>
              <a:buNone/>
            </a:pPr>
            <a:r>
              <a:rPr lang="en-US" sz="3200" b="1" dirty="0"/>
              <a:t>	</a:t>
            </a:r>
            <a:r>
              <a:rPr lang="en-US" sz="5700" b="1" dirty="0" smtClean="0"/>
              <a:t>E.		NOT ANY MORE</a:t>
            </a:r>
            <a:endParaRPr lang="en-US" sz="5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800" b="1" dirty="0" smtClean="0"/>
              <a:t>ALCOHOL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MEMBER OF MADD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MEMBER OF AA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STRONGLY AGREE WITH “NO REFUSAL” WEEKENDS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9831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ALCOHOLISM IN FAMILY</a:t>
            </a:r>
          </a:p>
          <a:p>
            <a:endParaRPr lang="en-US" dirty="0" smtClean="0"/>
          </a:p>
          <a:p>
            <a:r>
              <a:rPr lang="en-US" dirty="0" smtClean="0"/>
              <a:t>NO ALCOHOL IN HOME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INJURED/VICTIM OF ALCOHOL RELATED CRIME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WHO KNEW?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ctr">
              <a:buNone/>
            </a:pPr>
            <a:r>
              <a:rPr lang="en-US" sz="4800" dirty="0" smtClean="0"/>
              <a:t>DWI with a Child &gt;15</a:t>
            </a:r>
          </a:p>
          <a:p>
            <a:pPr>
              <a:buNone/>
            </a:pPr>
            <a:r>
              <a:rPr lang="en-US" sz="4800" dirty="0" smtClean="0"/>
              <a:t>					=</a:t>
            </a:r>
          </a:p>
          <a:p>
            <a:pPr algn="ctr">
              <a:buNone/>
            </a:pPr>
            <a:r>
              <a:rPr lang="en-US" sz="4800" dirty="0" smtClean="0"/>
              <a:t>STATE JAIL FELONY?</a:t>
            </a:r>
            <a:endParaRPr lang="en-US" sz="4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/>
              <a:t>WHO HAS</a:t>
            </a:r>
            <a:r>
              <a:rPr lang="en-US" sz="8000" b="1" dirty="0" smtClean="0"/>
              <a:t>?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   </a:t>
            </a:r>
            <a:r>
              <a:rPr lang="en-US" sz="4800" dirty="0" smtClean="0"/>
              <a:t>CONSUMED ALCOHOL AND THEN DRIVEN IN THE PAST YEAR?</a:t>
            </a:r>
            <a:endParaRPr lang="en-US" sz="4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300</TotalTime>
  <Words>399</Words>
  <Application>Microsoft Office PowerPoint</Application>
  <PresentationFormat>On-screen Show (4:3)</PresentationFormat>
  <Paragraphs>175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Verve</vt:lpstr>
      <vt:lpstr> STATE OF TEXAS v CLAIRE JOHNSON  </vt:lpstr>
      <vt:lpstr>DRINKING</vt:lpstr>
      <vt:lpstr>Slide 3</vt:lpstr>
      <vt:lpstr>NOT ILLEGAL TO DRINK AND THEN DRIVE; as long as you’re NOT intoxicated</vt:lpstr>
      <vt:lpstr> </vt:lpstr>
      <vt:lpstr>DRINKING PATTERNS</vt:lpstr>
      <vt:lpstr>ALCOHOL</vt:lpstr>
      <vt:lpstr>WHO KNEW?</vt:lpstr>
      <vt:lpstr>WHO HAS?</vt:lpstr>
      <vt:lpstr>WHO HAS?</vt:lpstr>
      <vt:lpstr>RELATED TO?</vt:lpstr>
      <vt:lpstr>NORMAL v AVERAGE</vt:lpstr>
      <vt:lpstr>Slide 13</vt:lpstr>
      <vt:lpstr>AT THE TIME OF DRIVING</vt:lpstr>
      <vt:lpstr>HOW DO YOU FEEL ABOUT POLICE LABS?</vt:lpstr>
      <vt:lpstr>PRESUMPTION OF INNOCENCE</vt:lpstr>
      <vt:lpstr>Slide 17</vt:lpstr>
      <vt:lpstr>THE LAW</vt:lpstr>
      <vt:lpstr>PURPOSES OF PUNISHMENT</vt:lpstr>
      <vt:lpstr>BENEFITS OF PROBATION</vt:lpstr>
      <vt:lpstr>PUNISHMENT</vt:lpstr>
      <vt:lpstr>PUNISHMENT</vt:lpstr>
      <vt:lpstr>PUNISHMENT FACTORS</vt:lpstr>
      <vt:lpstr>“GOLDEN RULE QUESTION”</vt:lpstr>
      <vt:lpstr>JURY SERVICE</vt:lpstr>
      <vt:lpstr> THANK YOU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MarkThiessen</dc:creator>
  <cp:lastModifiedBy>Mark Thiessen</cp:lastModifiedBy>
  <cp:revision>60</cp:revision>
  <dcterms:created xsi:type="dcterms:W3CDTF">2015-09-23T20:09:44Z</dcterms:created>
  <dcterms:modified xsi:type="dcterms:W3CDTF">2015-11-10T04:39:39Z</dcterms:modified>
</cp:coreProperties>
</file>